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2" r:id="rId3"/>
    <p:sldId id="272" r:id="rId5"/>
    <p:sldId id="263" r:id="rId6"/>
    <p:sldId id="290" r:id="rId7"/>
    <p:sldId id="307" r:id="rId8"/>
    <p:sldId id="294" r:id="rId9"/>
    <p:sldId id="295" r:id="rId10"/>
    <p:sldId id="301" r:id="rId11"/>
    <p:sldId id="305" r:id="rId12"/>
    <p:sldId id="296" r:id="rId13"/>
    <p:sldId id="306" r:id="rId14"/>
    <p:sldId id="297" r:id="rId15"/>
    <p:sldId id="304" r:id="rId16"/>
    <p:sldId id="293" r:id="rId17"/>
    <p:sldId id="303" r:id="rId18"/>
    <p:sldId id="300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2A6EA-494D-4A2D-85A4-52EAB07446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6241"/>
            <a:ext cx="9144000" cy="52945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838202" y="2954720"/>
            <a:ext cx="10515598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200" y="2021224"/>
            <a:ext cx="9512300" cy="1376362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9900" y="3541714"/>
            <a:ext cx="8712200" cy="59405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  <p:sp>
        <p:nvSpPr>
          <p:cNvPr id="19" name="MH_Other_6"/>
          <p:cNvSpPr/>
          <p:nvPr>
            <p:custDataLst>
              <p:tags r:id="rId2"/>
            </p:custDataLst>
          </p:nvPr>
        </p:nvSpPr>
        <p:spPr>
          <a:xfrm>
            <a:off x="11207860" y="3024080"/>
            <a:ext cx="413038" cy="41303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0" name="MH_Other_3"/>
          <p:cNvSpPr/>
          <p:nvPr>
            <p:custDataLst>
              <p:tags r:id="rId3"/>
            </p:custDataLst>
          </p:nvPr>
        </p:nvSpPr>
        <p:spPr>
          <a:xfrm>
            <a:off x="9603373" y="4207266"/>
            <a:ext cx="199747" cy="199747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1" name="MH_Other_3"/>
          <p:cNvSpPr/>
          <p:nvPr>
            <p:custDataLst>
              <p:tags r:id="rId4"/>
            </p:custDataLst>
          </p:nvPr>
        </p:nvSpPr>
        <p:spPr>
          <a:xfrm>
            <a:off x="11107987" y="4457601"/>
            <a:ext cx="199747" cy="199747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2" name="MH_Other_7"/>
          <p:cNvSpPr/>
          <p:nvPr>
            <p:custDataLst>
              <p:tags r:id="rId5"/>
            </p:custDataLst>
          </p:nvPr>
        </p:nvSpPr>
        <p:spPr>
          <a:xfrm>
            <a:off x="10566015" y="4245319"/>
            <a:ext cx="612431" cy="612431"/>
          </a:xfrm>
          <a:prstGeom prst="ellipse">
            <a:avLst/>
          </a:prstGeom>
          <a:noFill/>
          <a:ln w="6350">
            <a:solidFill>
              <a:schemeClr val="accent1"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3" name="MH_Other_7"/>
          <p:cNvSpPr/>
          <p:nvPr>
            <p:custDataLst>
              <p:tags r:id="rId6"/>
            </p:custDataLst>
          </p:nvPr>
        </p:nvSpPr>
        <p:spPr>
          <a:xfrm>
            <a:off x="10366267" y="3875353"/>
            <a:ext cx="612431" cy="612431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6" name="MH_Other_3"/>
          <p:cNvSpPr/>
          <p:nvPr>
            <p:custDataLst>
              <p:tags r:id="rId7"/>
            </p:custDataLst>
          </p:nvPr>
        </p:nvSpPr>
        <p:spPr>
          <a:xfrm>
            <a:off x="2614456" y="1617838"/>
            <a:ext cx="213713" cy="213713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7" name="MH_Other_5"/>
          <p:cNvSpPr/>
          <p:nvPr>
            <p:custDataLst>
              <p:tags r:id="rId8"/>
            </p:custDataLst>
          </p:nvPr>
        </p:nvSpPr>
        <p:spPr>
          <a:xfrm>
            <a:off x="1457079" y="1687285"/>
            <a:ext cx="336400" cy="33640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8" name="MH_Other_7"/>
          <p:cNvSpPr/>
          <p:nvPr>
            <p:custDataLst>
              <p:tags r:id="rId9"/>
            </p:custDataLst>
          </p:nvPr>
        </p:nvSpPr>
        <p:spPr>
          <a:xfrm>
            <a:off x="1654434" y="1433843"/>
            <a:ext cx="655251" cy="655251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9" name="MH_Other_8"/>
          <p:cNvSpPr/>
          <p:nvPr>
            <p:custDataLst>
              <p:tags r:id="rId10"/>
            </p:custDataLst>
          </p:nvPr>
        </p:nvSpPr>
        <p:spPr>
          <a:xfrm>
            <a:off x="838200" y="1582346"/>
            <a:ext cx="498410" cy="498410"/>
          </a:xfrm>
          <a:prstGeom prst="ellipse">
            <a:avLst/>
          </a:prstGeom>
          <a:noFill/>
          <a:ln w="6350">
            <a:solidFill>
              <a:schemeClr val="accent1"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30" name="MH_Other_10"/>
          <p:cNvSpPr/>
          <p:nvPr>
            <p:custDataLst>
              <p:tags r:id="rId11"/>
            </p:custDataLst>
          </p:nvPr>
        </p:nvSpPr>
        <p:spPr>
          <a:xfrm>
            <a:off x="1153912" y="1024621"/>
            <a:ext cx="335040" cy="335040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31" name="MH_Other_3"/>
          <p:cNvSpPr/>
          <p:nvPr>
            <p:custDataLst>
              <p:tags r:id="rId12"/>
            </p:custDataLst>
          </p:nvPr>
        </p:nvSpPr>
        <p:spPr>
          <a:xfrm>
            <a:off x="4224270" y="1885677"/>
            <a:ext cx="213713" cy="213713"/>
          </a:xfrm>
          <a:prstGeom prst="ellipse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32" name="MH_Other_7"/>
          <p:cNvSpPr/>
          <p:nvPr>
            <p:custDataLst>
              <p:tags r:id="rId13"/>
            </p:custDataLst>
          </p:nvPr>
        </p:nvSpPr>
        <p:spPr>
          <a:xfrm>
            <a:off x="3644403" y="1658552"/>
            <a:ext cx="655251" cy="655251"/>
          </a:xfrm>
          <a:prstGeom prst="ellipse">
            <a:avLst/>
          </a:prstGeom>
          <a:noFill/>
          <a:ln w="6350">
            <a:solidFill>
              <a:schemeClr val="accent1"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8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06514" y="2545725"/>
            <a:ext cx="6978972" cy="1766550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0" y="3429000"/>
            <a:ext cx="2606514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9585486" y="3429000"/>
            <a:ext cx="2606514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04950"/>
            <a:ext cx="10515600" cy="467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B36B3-0AD9-447F-B463-1264E37017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E5A11-94C7-4C8D-A8BB-B24B5EDFAA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image" Target="../media/image3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4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Relationship Id="rId3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image" Target="../media/image2.png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.xml"/><Relationship Id="rId3" Type="http://schemas.openxmlformats.org/officeDocument/2006/relationships/image" Target="../media/image2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1122363"/>
            <a:ext cx="9144000" cy="1620837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横版闯关游戏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神祭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界面设计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094990" y="3350895"/>
            <a:ext cx="55645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CN">
                <a:sym typeface="+mn-ea"/>
              </a:rPr>
              <a:t>                                   </a:t>
            </a:r>
            <a:r>
              <a:rPr lang="zh-CN" altLang="en-US" sz="2400">
                <a:sym typeface="+mn-ea"/>
              </a:rPr>
              <a:t>小组成员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                            黄广敬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                            陆一帆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                            江典达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ym typeface="+mn-ea"/>
              </a:rPr>
              <a:t>                            陈泽宇</a:t>
            </a:r>
            <a:r>
              <a:rPr lang="en-US" altLang="zh-CN" sz="2400">
                <a:sym typeface="+mn-ea"/>
              </a:rPr>
              <a:t>  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游戏模式选择界面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504950"/>
            <a:ext cx="5692775" cy="483679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构图创意和主题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女主角设定，</a:t>
            </a:r>
            <a:r>
              <a:rPr lang="zh-CN" dirty="0">
                <a:sym typeface="+mn-ea"/>
              </a:rPr>
              <a:t>采用背面的不直接表现，因为女主角并非在游戏过程中切实存在。而且体现男主角为收集女主角灵魂力量的游戏过程。</a:t>
            </a:r>
            <a:r>
              <a:rPr lang="zh-CN" altLang="en-US" dirty="0"/>
              <a:t>将女主角设定在游戏模式选择界面，只是起到辅助表达游戏剧情的作用。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endParaRPr lang="zh-CN" altLang="en-US" dirty="0"/>
          </a:p>
        </p:txBody>
      </p:sp>
      <p:pic>
        <p:nvPicPr>
          <p:cNvPr id="2" name="图片 1" descr="D51NK]~`I6ST{6[{L@4(7F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80" y="2152015"/>
            <a:ext cx="5247005" cy="29514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26111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游戏模式选择界面配色和动效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426845"/>
            <a:ext cx="5147945" cy="495808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dirty="0">
                <a:sym typeface="+mn-ea"/>
              </a:rPr>
              <a:t>     </a:t>
            </a:r>
            <a:r>
              <a:rPr dirty="0">
                <a:sym typeface="+mn-ea"/>
              </a:rPr>
              <a:t>采用蓝白主导的雅白色调，体现一种柔和的感觉</a:t>
            </a:r>
            <a:r>
              <a:rPr lang="zh-CN" dirty="0">
                <a:sym typeface="+mn-ea"/>
              </a:rPr>
              <a:t>。</a:t>
            </a:r>
            <a:endParaRPr lang="zh-CN" dirty="0">
              <a:sym typeface="+mn-ea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dirty="0">
                <a:sym typeface="+mn-ea"/>
              </a:rPr>
              <a:t>     按钮上保持相同风格。</a:t>
            </a:r>
            <a:endParaRPr lang="zh-CN" dirty="0">
              <a:sym typeface="+mn-ea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dirty="0">
                <a:sym typeface="+mn-ea"/>
              </a:rPr>
              <a:t>  </a:t>
            </a:r>
            <a:r>
              <a:rPr lang="zh-CN" altLang="en-US" dirty="0">
                <a:sym typeface="+mn-ea"/>
              </a:rPr>
              <a:t>   设定中加入散落特效。以约</a:t>
            </a:r>
            <a:r>
              <a:rPr lang="en-US" altLang="zh-CN" dirty="0">
                <a:sym typeface="+mn-ea"/>
              </a:rPr>
              <a:t>-60</a:t>
            </a:r>
            <a:r>
              <a:rPr lang="zh-CN" altLang="en-US" dirty="0">
                <a:sym typeface="+mn-ea"/>
              </a:rPr>
              <a:t>度角向下飘落。特效颜色与女主角衣服颜色相近为白色，以营造一种意境，并且避免了界面单调。特效速度加快，考虑到用户不会在此界面停留太久。</a:t>
            </a:r>
            <a:endParaRPr lang="zh-CN" altLang="en-US" dirty="0"/>
          </a:p>
        </p:txBody>
      </p:sp>
      <p:pic>
        <p:nvPicPr>
          <p:cNvPr id="2" name="图片 1" descr="D51NK]~`I6ST{6[{L@4(7F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820" y="1981835"/>
            <a:ext cx="5549265" cy="31216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游戏地图界面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504950"/>
            <a:ext cx="5242560" cy="4975225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</a:t>
            </a:r>
            <a:r>
              <a:rPr lang="zh-CN" altLang="en-US" dirty="0">
                <a:sym typeface="+mn-ea"/>
              </a:rPr>
              <a:t>构图创意和主题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游戏地图按照游戏剧情发展设计（由于界面设计需要全局考虑，因此剧本基本创作完毕）。游戏地图不易过多特效（以实现关卡选择功能为主）。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游戏地图实际是关卡选择界面。地图中的关卡按钮未体现在界面设计中。（目的是让游戏内容长度具有一定扩展性）</a:t>
            </a:r>
            <a:endParaRPr lang="zh-CN" altLang="en-US" dirty="0"/>
          </a:p>
        </p:txBody>
      </p:sp>
      <p:pic>
        <p:nvPicPr>
          <p:cNvPr id="2" name="图片 1" descr="R9BW3OTY0S$R{NK}H`HO$`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5" y="2327910"/>
            <a:ext cx="5671820" cy="3190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ym typeface="+mn-ea"/>
              </a:rPr>
              <a:t>游戏关卡选择界面配色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60095" y="1297305"/>
            <a:ext cx="9752965" cy="492315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dirty="0">
                <a:sym typeface="+mn-ea"/>
              </a:rPr>
              <a:t>   </a:t>
            </a:r>
            <a:r>
              <a:rPr dirty="0">
                <a:sym typeface="+mn-ea"/>
              </a:rPr>
              <a:t>地图界面采用蓝色的邻近色靛绿色，予人一种古老的感觉，线路图所用的黄色则是突出地图界面中最主要的关卡选择功能。</a:t>
            </a:r>
            <a:endParaRPr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2" name="图片 1" descr="R9BW3OTY0S$R{NK}H`HO$`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90" y="2969260"/>
            <a:ext cx="5671820" cy="3190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界面设计的交互性和易用性：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</a:t>
            </a:r>
            <a:r>
              <a:rPr lang="zh-CN" altLang="en-US" dirty="0"/>
              <a:t>界面直接使用按钮控件进行交互，按钮上有相应的功能标识。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261110"/>
          </a:xfrm>
        </p:spPr>
        <p:txBody>
          <a:bodyPr/>
          <a:lstStyle/>
          <a:p>
            <a:r>
              <a:rPr lang="zh-CN" altLang="en-US" dirty="0"/>
              <a:t>小组分工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黄广敬：游戏界面总设计，游戏剧情设计，素材查找，</a:t>
            </a:r>
            <a:r>
              <a:rPr lang="en-US" altLang="zh-CN" dirty="0"/>
              <a:t>P</a:t>
            </a:r>
            <a:r>
              <a:rPr lang="zh-CN" altLang="en-US" dirty="0"/>
              <a:t>图，手绘，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陆一帆：游戏界面设计。素材查找。后期界面纠正与审查，</a:t>
            </a:r>
            <a:r>
              <a:rPr lang="en-US" altLang="zh-CN" dirty="0"/>
              <a:t>PPT</a:t>
            </a:r>
            <a:r>
              <a:rPr lang="zh-CN" altLang="en-US" dirty="0"/>
              <a:t>制作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江典达：游戏引擎界面开发，菜单界面逻辑实现，特效实现。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陈泽宇：游戏引擎界面开发，技术解决方案，特效实现。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ln w="3175">
                  <a:noFill/>
                </a:ln>
              </a:rPr>
              <a:t>THANK YOU</a:t>
            </a:r>
            <a:endParaRPr lang="zh-CN" altLang="en-US" smtClean="0">
              <a:ln w="3175">
                <a:noFill/>
              </a:ln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57980" y="3872230"/>
            <a:ext cx="4074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您多给一分，我们会多加一毛钱特效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909207" y="393536"/>
            <a:ext cx="2411160" cy="91043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zh-CN" altLang="en-US" sz="4800" smtClean="0">
                <a:latin typeface="+mj-lt"/>
                <a:ea typeface="+mj-ea"/>
                <a:cs typeface="+mj-cs"/>
              </a:rPr>
              <a:t>目录</a:t>
            </a:r>
            <a:endParaRPr lang="zh-CN" altLang="en-US" sz="4800" smtClean="0">
              <a:latin typeface="+mj-lt"/>
              <a:ea typeface="+mj-ea"/>
              <a:cs typeface="+mj-cs"/>
            </a:endParaRPr>
          </a:p>
        </p:txBody>
      </p:sp>
      <p:grpSp>
        <p:nvGrpSpPr>
          <p:cNvPr id="68" name="组合 67"/>
          <p:cNvGrpSpPr/>
          <p:nvPr>
            <p:custDataLst>
              <p:tags r:id="rId2"/>
            </p:custDataLst>
          </p:nvPr>
        </p:nvGrpSpPr>
        <p:grpSpPr>
          <a:xfrm>
            <a:off x="1394409" y="1981200"/>
            <a:ext cx="4011506" cy="901042"/>
            <a:chOff x="563829" y="1930400"/>
            <a:chExt cx="3508638" cy="677334"/>
          </a:xfrm>
        </p:grpSpPr>
        <p:sp>
          <p:nvSpPr>
            <p:cNvPr id="69" name="矩形 68"/>
            <p:cNvSpPr/>
            <p:nvPr>
              <p:custDataLst>
                <p:tags r:id="rId3"/>
              </p:custDataLst>
            </p:nvPr>
          </p:nvSpPr>
          <p:spPr>
            <a:xfrm>
              <a:off x="563829" y="1930400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A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70" name="任意多边形 69"/>
            <p:cNvSpPr/>
            <p:nvPr>
              <p:custDataLst>
                <p:tags r:id="rId4"/>
              </p:custDataLst>
            </p:nvPr>
          </p:nvSpPr>
          <p:spPr>
            <a:xfrm>
              <a:off x="1018039" y="1930400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2000" dirty="0">
                  <a:solidFill>
                    <a:srgbClr val="FEFFFF"/>
                  </a:solidFill>
                </a:rPr>
                <a:t>UI</a:t>
              </a:r>
              <a:r>
                <a:rPr lang="zh-CN" altLang="en-US" sz="2000" dirty="0">
                  <a:solidFill>
                    <a:srgbClr val="FEFFFF"/>
                  </a:solidFill>
                </a:rPr>
                <a:t>工作量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71" name="组合 70"/>
          <p:cNvGrpSpPr/>
          <p:nvPr>
            <p:custDataLst>
              <p:tags r:id="rId5"/>
            </p:custDataLst>
          </p:nvPr>
        </p:nvGrpSpPr>
        <p:grpSpPr>
          <a:xfrm>
            <a:off x="6823659" y="1981200"/>
            <a:ext cx="4011506" cy="901042"/>
            <a:chOff x="563829" y="3107267"/>
            <a:chExt cx="3508638" cy="677334"/>
          </a:xfrm>
        </p:grpSpPr>
        <p:sp>
          <p:nvSpPr>
            <p:cNvPr id="72" name="矩形 71"/>
            <p:cNvSpPr/>
            <p:nvPr>
              <p:custDataLst>
                <p:tags r:id="rId6"/>
              </p:custDataLst>
            </p:nvPr>
          </p:nvSpPr>
          <p:spPr>
            <a:xfrm>
              <a:off x="563829" y="3107267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B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73" name="任意多边形 72"/>
            <p:cNvSpPr/>
            <p:nvPr>
              <p:custDataLst>
                <p:tags r:id="rId7"/>
              </p:custDataLst>
            </p:nvPr>
          </p:nvSpPr>
          <p:spPr>
            <a:xfrm>
              <a:off x="1018039" y="3107267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FEFFFF"/>
                  </a:solidFill>
                </a:rPr>
                <a:t>游戏剧情简介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8"/>
            </p:custDataLst>
          </p:nvPr>
        </p:nvGrpSpPr>
        <p:grpSpPr>
          <a:xfrm>
            <a:off x="1394409" y="3483660"/>
            <a:ext cx="4011506" cy="901042"/>
            <a:chOff x="563829" y="4284134"/>
            <a:chExt cx="3508638" cy="677334"/>
          </a:xfrm>
        </p:grpSpPr>
        <p:sp>
          <p:nvSpPr>
            <p:cNvPr id="75" name="矩形 74"/>
            <p:cNvSpPr/>
            <p:nvPr>
              <p:custDataLst>
                <p:tags r:id="rId9"/>
              </p:custDataLst>
            </p:nvPr>
          </p:nvSpPr>
          <p:spPr>
            <a:xfrm>
              <a:off x="563829" y="4284134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C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76" name="任意多边形 75"/>
            <p:cNvSpPr/>
            <p:nvPr>
              <p:custDataLst>
                <p:tags r:id="rId10"/>
              </p:custDataLst>
            </p:nvPr>
          </p:nvSpPr>
          <p:spPr>
            <a:xfrm>
              <a:off x="1018039" y="4284134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FEFFFF"/>
                  </a:solidFill>
                </a:rPr>
                <a:t>主界面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77" name="组合 76"/>
          <p:cNvGrpSpPr/>
          <p:nvPr>
            <p:custDataLst>
              <p:tags r:id="rId11"/>
            </p:custDataLst>
          </p:nvPr>
        </p:nvGrpSpPr>
        <p:grpSpPr>
          <a:xfrm>
            <a:off x="1394409" y="4986126"/>
            <a:ext cx="4011506" cy="901042"/>
            <a:chOff x="563829" y="5461001"/>
            <a:chExt cx="3508638" cy="677334"/>
          </a:xfrm>
        </p:grpSpPr>
        <p:sp>
          <p:nvSpPr>
            <p:cNvPr id="78" name="矩形 77"/>
            <p:cNvSpPr/>
            <p:nvPr>
              <p:custDataLst>
                <p:tags r:id="rId12"/>
              </p:custDataLst>
            </p:nvPr>
          </p:nvSpPr>
          <p:spPr>
            <a:xfrm>
              <a:off x="563829" y="5461001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E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79" name="任意多边形 78"/>
            <p:cNvSpPr/>
            <p:nvPr>
              <p:custDataLst>
                <p:tags r:id="rId13"/>
              </p:custDataLst>
            </p:nvPr>
          </p:nvSpPr>
          <p:spPr>
            <a:xfrm>
              <a:off x="1018039" y="5461001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FEFFFF"/>
                  </a:solidFill>
                </a:rPr>
                <a:t>游戏地图界面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14"/>
            </p:custDataLst>
          </p:nvPr>
        </p:nvGrpSpPr>
        <p:grpSpPr>
          <a:xfrm>
            <a:off x="6823659" y="3483662"/>
            <a:ext cx="4011506" cy="901042"/>
            <a:chOff x="563829" y="5461001"/>
            <a:chExt cx="3508638" cy="677334"/>
          </a:xfrm>
        </p:grpSpPr>
        <p:sp>
          <p:nvSpPr>
            <p:cNvPr id="81" name="矩形 80"/>
            <p:cNvSpPr/>
            <p:nvPr>
              <p:custDataLst>
                <p:tags r:id="rId15"/>
              </p:custDataLst>
            </p:nvPr>
          </p:nvSpPr>
          <p:spPr>
            <a:xfrm>
              <a:off x="563829" y="5461001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D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82" name="任意多边形 81"/>
            <p:cNvSpPr/>
            <p:nvPr>
              <p:custDataLst>
                <p:tags r:id="rId16"/>
              </p:custDataLst>
            </p:nvPr>
          </p:nvSpPr>
          <p:spPr>
            <a:xfrm>
              <a:off x="1018039" y="5461001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FEFFFF"/>
                  </a:solidFill>
                </a:rPr>
                <a:t>游戏模式选择界面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83" name="组合 82"/>
          <p:cNvGrpSpPr/>
          <p:nvPr>
            <p:custDataLst>
              <p:tags r:id="rId17"/>
            </p:custDataLst>
          </p:nvPr>
        </p:nvGrpSpPr>
        <p:grpSpPr>
          <a:xfrm>
            <a:off x="6823659" y="4986126"/>
            <a:ext cx="4011506" cy="901042"/>
            <a:chOff x="563829" y="1930400"/>
            <a:chExt cx="3508638" cy="677334"/>
          </a:xfrm>
        </p:grpSpPr>
        <p:sp>
          <p:nvSpPr>
            <p:cNvPr id="84" name="矩形 83"/>
            <p:cNvSpPr/>
            <p:nvPr>
              <p:custDataLst>
                <p:tags r:id="rId18"/>
              </p:custDataLst>
            </p:nvPr>
          </p:nvSpPr>
          <p:spPr>
            <a:xfrm>
              <a:off x="563829" y="1930400"/>
              <a:ext cx="1728000" cy="677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rtlCol="0" anchor="ctr">
              <a:normAutofit/>
            </a:bodyPr>
            <a:lstStyle/>
            <a:p>
              <a:r>
                <a:rPr lang="en-US" altLang="zh-CN" sz="2000" dirty="0">
                  <a:solidFill>
                    <a:srgbClr val="FEFFFF"/>
                  </a:solidFill>
                </a:rPr>
                <a:t>F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  <p:sp>
          <p:nvSpPr>
            <p:cNvPr id="85" name="任意多边形 84"/>
            <p:cNvSpPr/>
            <p:nvPr>
              <p:custDataLst>
                <p:tags r:id="rId19"/>
              </p:custDataLst>
            </p:nvPr>
          </p:nvSpPr>
          <p:spPr>
            <a:xfrm>
              <a:off x="1018039" y="1930400"/>
              <a:ext cx="3054428" cy="677334"/>
            </a:xfrm>
            <a:custGeom>
              <a:avLst/>
              <a:gdLst>
                <a:gd name="connsiteX0" fmla="*/ 1064103 w 4587341"/>
                <a:gd name="connsiteY0" fmla="*/ 0 h 1286933"/>
                <a:gd name="connsiteX1" fmla="*/ 4587341 w 4587341"/>
                <a:gd name="connsiteY1" fmla="*/ 0 h 1286933"/>
                <a:gd name="connsiteX2" fmla="*/ 4587341 w 4587341"/>
                <a:gd name="connsiteY2" fmla="*/ 1286933 h 1286933"/>
                <a:gd name="connsiteX3" fmla="*/ 9130 w 4587341"/>
                <a:gd name="connsiteY3" fmla="*/ 1286933 h 1286933"/>
                <a:gd name="connsiteX4" fmla="*/ 383 w 4587341"/>
                <a:gd name="connsiteY4" fmla="*/ 1238275 h 1286933"/>
                <a:gd name="connsiteX5" fmla="*/ 232833 w 4587341"/>
                <a:gd name="connsiteY5" fmla="*/ 668740 h 1286933"/>
                <a:gd name="connsiteX6" fmla="*/ 1032713 w 4587341"/>
                <a:gd name="connsiteY6" fmla="*/ 76766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7341" h="1286933">
                  <a:moveTo>
                    <a:pt x="1064103" y="0"/>
                  </a:moveTo>
                  <a:lnTo>
                    <a:pt x="4587341" y="0"/>
                  </a:lnTo>
                  <a:lnTo>
                    <a:pt x="4587341" y="1286933"/>
                  </a:lnTo>
                  <a:lnTo>
                    <a:pt x="9130" y="1286933"/>
                  </a:lnTo>
                  <a:lnTo>
                    <a:pt x="383" y="1238275"/>
                  </a:lnTo>
                  <a:cubicBezTo>
                    <a:pt x="-6908" y="1062819"/>
                    <a:pt x="90682" y="827771"/>
                    <a:pt x="232833" y="668740"/>
                  </a:cubicBezTo>
                  <a:cubicBezTo>
                    <a:pt x="431845" y="446097"/>
                    <a:pt x="844741" y="465135"/>
                    <a:pt x="1032713" y="76766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000" dirty="0">
                  <a:solidFill>
                    <a:srgbClr val="FEFFFF"/>
                  </a:solidFill>
                </a:rPr>
                <a:t>小组分工</a:t>
              </a:r>
              <a:endParaRPr lang="zh-CN" altLang="en-US" sz="2000" dirty="0">
                <a:solidFill>
                  <a:srgbClr val="FEFFFF"/>
                </a:solidFill>
              </a:endParaRPr>
            </a:p>
          </p:txBody>
        </p:sp>
      </p:grp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UI</a:t>
            </a:r>
            <a:r>
              <a:rPr lang="zh-CN" altLang="en-US" dirty="0">
                <a:sym typeface="+mn-ea"/>
              </a:rPr>
              <a:t>设计的工作量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素材（包括人物，背景，背景音乐，音效）。游戏的素材寻找是比较困难的，和一般软件不同在于界面设计中的东西要和游戏内容相关，前期界面设计中的人物要在后面的游戏过程中出现，因此在选材方面要慎重考虑后期游戏制作过程中的素材制作。在整个小组的界面设计中，找素材的工作量是占最大比重。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UI</a:t>
            </a:r>
            <a:r>
              <a:rPr lang="zh-CN" altLang="en-US" dirty="0">
                <a:sym typeface="+mn-ea"/>
              </a:rPr>
              <a:t>设计的工作量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PS</a:t>
            </a:r>
            <a:r>
              <a:rPr lang="zh-CN" altLang="en-US" dirty="0"/>
              <a:t>。显然不可能有完美符合特定要求的素材，因此要使用</a:t>
            </a:r>
            <a:r>
              <a:rPr lang="en-US" altLang="zh-CN" dirty="0"/>
              <a:t>P</a:t>
            </a:r>
            <a:r>
              <a:rPr lang="zh-CN" altLang="en-US" dirty="0"/>
              <a:t>图技术。包括对素材的颜色调整，抠图，字体设计，摆放等等操作。在特定的界面部分上使用数位板进行手绘设计或者改动。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）动效和音效实现。由游戏开发人员使用游戏引擎直接实现。如光线特效，粒子特效等等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）界面整体实现。包括界面组件摆放，关联，简单的界面功能、跳转功能。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将所有的设计成果进行整合。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dirty="0">
                <a:sym typeface="+mn-ea"/>
              </a:rPr>
              <a:t>游戏剧情简介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      300</a:t>
            </a:r>
            <a:r>
              <a:rPr lang="zh-CN" altLang="en-US" dirty="0"/>
              <a:t>年前的异界邪神入侵（反派），给吉尔斯大陆带来深重的灾难，众神（名字暂时不一一列举）联合抵抗邪神，不料</a:t>
            </a:r>
            <a:r>
              <a:rPr lang="zh-CN" altLang="en-US" dirty="0">
                <a:sym typeface="+mn-ea"/>
              </a:rPr>
              <a:t>邪神力量过于强大，</a:t>
            </a:r>
            <a:r>
              <a:rPr lang="zh-CN" altLang="en-US" dirty="0"/>
              <a:t>若米娅（女主角）为了吉尔斯世界，用尽自身力量封印了邪神。在她灵魂飞散之际，众神将其灵魂的力量封印在吉尔斯各地的神祭（</a:t>
            </a:r>
            <a:r>
              <a:rPr lang="zh-CN" altLang="en-US" dirty="0">
                <a:sym typeface="+mn-ea"/>
              </a:rPr>
              <a:t>人类千年来供奉神灵的圣物）</a:t>
            </a:r>
            <a:r>
              <a:rPr lang="zh-CN" altLang="en-US" dirty="0"/>
              <a:t>之中。人类也得以一丝安宁。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   </a:t>
            </a:r>
            <a:r>
              <a:rPr lang="en-US" altLang="zh-CN" dirty="0"/>
              <a:t>300</a:t>
            </a:r>
            <a:r>
              <a:rPr lang="zh-CN" altLang="en-US" dirty="0"/>
              <a:t>年后，邪神因人的邪念变得更加强大，突破了封印，邪恶之力再次笼罩人类世界。为与邪神抗衡，神祭的力量是不可或缺的</a:t>
            </a:r>
            <a:r>
              <a:rPr lang="en-US" altLang="zh-CN" dirty="0"/>
              <a:t>.....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主界面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402080"/>
            <a:ext cx="5372100" cy="475805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构图创意和主题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主要突出游戏标题。神祭两个文字由本团队自己设计（在网上绝对找不到这么丑的设计）。</a:t>
            </a:r>
            <a:r>
              <a:rPr lang="en-US" altLang="zh-CN" dirty="0"/>
              <a:t>“</a:t>
            </a:r>
            <a:r>
              <a:rPr lang="zh-CN" altLang="en-US" dirty="0"/>
              <a:t>神祭</a:t>
            </a:r>
            <a:r>
              <a:rPr lang="en-US" altLang="zh-CN" dirty="0"/>
              <a:t>”</a:t>
            </a:r>
            <a:r>
              <a:rPr lang="zh-CN" altLang="en-US" dirty="0"/>
              <a:t>（在游戏世界中为灯塔类圣物，该灯塔贯穿游戏主线剧情），此处将灯塔设计为神字右半部分，并且给予发光特效（由多种光线特效叠加而成），以突出主题。</a:t>
            </a:r>
            <a:endParaRPr lang="zh-CN" altLang="en-US" dirty="0"/>
          </a:p>
        </p:txBody>
      </p:sp>
      <p:pic>
        <p:nvPicPr>
          <p:cNvPr id="3" name="图片 2" descr="%1DGRQ`6SIE71J{ACF7Q(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2199005"/>
            <a:ext cx="5624195" cy="3164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主界面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504950"/>
            <a:ext cx="5207635" cy="4603750"/>
          </a:xfrm>
        </p:spPr>
        <p:txBody>
          <a:bodyPr>
            <a:normAutofit fontScale="90000" lnSpcReduction="2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dirty="0"/>
              <a:t>  </a:t>
            </a:r>
            <a:r>
              <a:rPr lang="zh-CN" altLang="en-US" dirty="0">
                <a:sym typeface="+mn-ea"/>
              </a:rPr>
              <a:t>构图创意和主题</a:t>
            </a:r>
            <a:endParaRPr lang="zh-CN" altLang="en-US" dirty="0">
              <a:sym typeface="+mn-ea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zh-CN" dirty="0"/>
              <a:t>   主界面左下为某动漫男主的帅照（很不幸被我们选为男主），安排游戏男主角在主界面，是因为游戏剧情是以男主角行动为主线的。</a:t>
            </a:r>
            <a:endParaRPr lang="zh-CN" altLang="zh-CN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zh-CN" dirty="0"/>
              <a:t>   为了弥补界面上的一部分内容空白。适当加一些不显眼的星光特效。</a:t>
            </a:r>
            <a:endParaRPr lang="zh-CN" altLang="zh-CN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zh-CN" dirty="0"/>
              <a:t>   按钮在右下角方便操作。</a:t>
            </a:r>
            <a:endParaRPr lang="zh-CN" altLang="zh-CN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zh-CN" dirty="0"/>
              <a:t> </a:t>
            </a:r>
            <a:endParaRPr lang="zh-CN" altLang="zh-CN" dirty="0"/>
          </a:p>
        </p:txBody>
      </p:sp>
      <p:pic>
        <p:nvPicPr>
          <p:cNvPr id="3" name="图片 2" descr="%1DGRQ`6SIE71J{ACF7Q(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2199005"/>
            <a:ext cx="5624195" cy="3164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主界面</a:t>
            </a:r>
            <a:r>
              <a:rPr lang="zh-CN" altLang="en-US" dirty="0"/>
              <a:t>配色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35305" y="1426210"/>
            <a:ext cx="5572760" cy="4751070"/>
          </a:xfrm>
        </p:spPr>
        <p:txBody>
          <a:bodyPr>
            <a:normAutofit fontScale="90000" lnSpcReduction="1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dirty="0">
                <a:sym typeface="+mn-ea"/>
              </a:rPr>
              <a:t>    </a:t>
            </a:r>
            <a:r>
              <a:rPr dirty="0">
                <a:sym typeface="+mn-ea"/>
              </a:rPr>
              <a:t>以蓝色为主导色，以橙色为品牌色调，加以部分黑色为辅助色点缀。</a:t>
            </a:r>
            <a:endParaRPr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dirty="0">
                <a:sym typeface="+mn-ea"/>
              </a:rPr>
              <a:t>    冷色调的蓝色为背景加以暖色调的橙色，形成互补色配色，在视觉上给人一种对比的冲击感，蓝色亦有</a:t>
            </a:r>
            <a:r>
              <a:rPr lang="zh-CN" dirty="0">
                <a:sym typeface="+mn-ea"/>
              </a:rPr>
              <a:t>阴冷</a:t>
            </a:r>
            <a:r>
              <a:rPr dirty="0">
                <a:sym typeface="+mn-ea"/>
              </a:rPr>
              <a:t>之意，反映游戏剧情背景故事。</a:t>
            </a:r>
            <a:endParaRPr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dirty="0">
                <a:sym typeface="+mn-ea"/>
              </a:rPr>
              <a:t>    橙色为暖色调，象征</a:t>
            </a:r>
            <a:r>
              <a:rPr lang="zh-CN" dirty="0">
                <a:sym typeface="+mn-ea"/>
              </a:rPr>
              <a:t>神祭圣物的力量</a:t>
            </a:r>
            <a:r>
              <a:rPr dirty="0">
                <a:sym typeface="+mn-ea"/>
              </a:rPr>
              <a:t>。按钮使用黄色，文字使用黑色，将一款游戏中最主要的可操作界面最直观地显示出来。</a:t>
            </a:r>
            <a:endParaRPr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3" name="图片 2" descr="%1DGRQ`6SIE71J{ACF7Q(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2199005"/>
            <a:ext cx="5624195" cy="3164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261110"/>
          </a:xfrm>
        </p:spPr>
        <p:txBody>
          <a:bodyPr/>
          <a:lstStyle/>
          <a:p>
            <a:r>
              <a:rPr lang="zh-CN" altLang="en-US" dirty="0"/>
              <a:t>主界面动效创意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426845"/>
            <a:ext cx="5147945" cy="4958080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dirty="0"/>
              <a:t>     游戏标题光效。</a:t>
            </a:r>
            <a:r>
              <a:rPr lang="en-US" altLang="zh-CN" dirty="0"/>
              <a:t>“</a:t>
            </a:r>
            <a:r>
              <a:rPr lang="zh-CN" altLang="en-US" dirty="0"/>
              <a:t>神祭</a:t>
            </a:r>
            <a:r>
              <a:rPr lang="en-US" altLang="zh-CN" dirty="0"/>
              <a:t>”</a:t>
            </a:r>
            <a:r>
              <a:rPr lang="zh-CN" altLang="en-US" dirty="0"/>
              <a:t>的游戏设定为一种灯塔圣物。因此发出的光以暖色调（百科上橙色为最温暖的色调）。体现的是在冷色调中的光芒（与游戏主题相关）。在设计中特意取消放射性光芒的光效，避免产生刺眼效果。</a:t>
            </a:r>
            <a:endParaRPr lang="zh-CN" altLang="en-US" dirty="0"/>
          </a:p>
          <a:p>
            <a:pPr marL="0" indent="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zh-CN" altLang="en-US" dirty="0"/>
              <a:t>    简单的星星特效，为了弥补界面的大部分静态的单调，引入简单的不显眼的星星发亮特效。</a:t>
            </a:r>
            <a:endParaRPr lang="zh-CN" altLang="en-US" dirty="0"/>
          </a:p>
        </p:txBody>
      </p:sp>
      <p:pic>
        <p:nvPicPr>
          <p:cNvPr id="3" name="图片 2" descr="%1DGRQ`6SIE71J{ACF7Q(4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2199005"/>
            <a:ext cx="5624195" cy="31642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50810150004"/>
  <p:tag name="MH_LIBRARY" val="GRAPHIC"/>
  <p:tag name="MH_TYPE" val="Other"/>
  <p:tag name="MH_ORDER" val="6"/>
</p:tagLst>
</file>

<file path=ppt/tags/tag10.xml><?xml version="1.0" encoding="utf-8"?>
<p:tagLst xmlns:p="http://schemas.openxmlformats.org/presentationml/2006/main">
  <p:tag name="MH" val="20150810150004"/>
  <p:tag name="MH_LIBRARY" val="GRAPHIC"/>
  <p:tag name="MH_TYPE" val="Other"/>
  <p:tag name="MH_ORDER" val="10"/>
</p:tagLst>
</file>

<file path=ppt/tags/tag11.xml><?xml version="1.0" encoding="utf-8"?>
<p:tagLst xmlns:p="http://schemas.openxmlformats.org/presentationml/2006/main">
  <p:tag name="MH" val="20150810150004"/>
  <p:tag name="MH_LIBRARY" val="GRAPHIC"/>
  <p:tag name="MH_TYPE" val="Other"/>
  <p:tag name="MH_ORDER" val="3"/>
</p:tagLst>
</file>

<file path=ppt/tags/tag12.xml><?xml version="1.0" encoding="utf-8"?>
<p:tagLst xmlns:p="http://schemas.openxmlformats.org/presentationml/2006/main">
  <p:tag name="MH" val="20150810150004"/>
  <p:tag name="MH_LIBRARY" val="GRAPHIC"/>
  <p:tag name="MH_TYPE" val="Other"/>
  <p:tag name="MH_ORDER" val="7"/>
</p:tagLst>
</file>

<file path=ppt/tags/tag13.xml><?xml version="1.0" encoding="utf-8"?>
<p:tagLst xmlns:p="http://schemas.openxmlformats.org/presentationml/2006/main">
  <p:tag name="KSO_WM_TAG_VERSION" val="1.0"/>
  <p:tag name="KSO_WM_TEMPLATE_CATEGORY" val="custom"/>
  <p:tag name="KSO_WM_TEMPLATE_INDEX" val="160555"/>
</p:tagLst>
</file>

<file path=ppt/tags/tag14.xml><?xml version="1.0" encoding="utf-8"?>
<p:tagLst xmlns:p="http://schemas.openxmlformats.org/presentationml/2006/main">
  <p:tag name="KSO_WM_TAG_VERSION" val="1.0"/>
  <p:tag name="KSO_WM_TEMPLATE_CATEGORY" val="custom"/>
  <p:tag name="KSO_WM_TEMPLATE_INDEX" val="160555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1*a*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p="http://schemas.openxmlformats.org/presentationml/2006/main">
  <p:tag name="KSO_WM_TEMPLATE_THUMBS_INDEX" val="1、4、5、10、12、14、21、25、26、27、28"/>
  <p:tag name="KSO_WM_TEMPLATE_CATEGORY" val="custom"/>
  <p:tag name="KSO_WM_TEMPLATE_INDEX" val="160555"/>
  <p:tag name="KSO_WM_TAG_VERSION" val="1.0"/>
  <p:tag name="KSO_WM_SLIDE_ID" val="custom16055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11*a*1"/>
  <p:tag name="KSO_WM_UNIT_CLEAR" val="1"/>
  <p:tag name="KSO_WM_UNIT_LAYERLEVEL" val="1"/>
  <p:tag name="KSO_WM_UNIT_ISCONTENTSTITLE" val="1"/>
  <p:tag name="KSO_WM_UNIT_VALUE" val="3"/>
  <p:tag name="KSO_WM_UNIT_HIGHLIGHT" val="0"/>
  <p:tag name="KSO_WM_UNIT_COMPATIBLE" val="0"/>
  <p:tag name="KSO_WM_UNIT_PRESET_TEXT" val="目录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1"/>
  <p:tag name="KSO_WM_TEMPLATE_CATEGORY" val="custom"/>
  <p:tag name="KSO_WM_TEMPLATE_INDEX" val="160555"/>
  <p:tag name="KSO_WM_UNIT_INDEX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1"/>
  <p:tag name="KSO_WM_UNIT_ID" val="custom160555_11*l_i*1_1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.xml><?xml version="1.0" encoding="utf-8"?>
<p:tagLst xmlns:p="http://schemas.openxmlformats.org/presentationml/2006/main">
  <p:tag name="MH" val="20150810150004"/>
  <p:tag name="MH_LIBRARY" val="GRAPHIC"/>
  <p:tag name="MH_TYPE" val="Other"/>
  <p:tag name="MH_ORDER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1_1"/>
  <p:tag name="KSO_WM_UNIT_ID" val="custom160555_11*l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6"/>
  <p:tag name="KSO_WM_TEMPLATE_CATEGORY" val="custom"/>
  <p:tag name="KSO_WM_TEMPLATE_INDEX" val="160555"/>
  <p:tag name="KSO_WM_UNIT_INDEX" val="6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2"/>
  <p:tag name="KSO_WM_UNIT_ID" val="custom160555_11*l_i*1_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2_1"/>
  <p:tag name="KSO_WM_UNIT_ID" val="custom160555_11*l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11"/>
  <p:tag name="KSO_WM_TEMPLATE_CATEGORY" val="custom"/>
  <p:tag name="KSO_WM_TEMPLATE_INDEX" val="160555"/>
  <p:tag name="KSO_WM_UNIT_INDEX" val="1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3"/>
  <p:tag name="KSO_WM_UNIT_ID" val="custom160555_11*l_i*1_3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3_1"/>
  <p:tag name="KSO_WM_UNIT_ID" val="custom160555_11*l_h_f*1_3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16"/>
  <p:tag name="KSO_WM_TEMPLATE_CATEGORY" val="custom"/>
  <p:tag name="KSO_WM_TEMPLATE_INDEX" val="160555"/>
  <p:tag name="KSO_WM_UNIT_INDEX" val="16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4"/>
  <p:tag name="KSO_WM_UNIT_ID" val="custom160555_11*l_i*1_4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5_1"/>
  <p:tag name="KSO_WM_UNIT_ID" val="custom160555_11*l_h_f*1_5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3.xml><?xml version="1.0" encoding="utf-8"?>
<p:tagLst xmlns:p="http://schemas.openxmlformats.org/presentationml/2006/main">
  <p:tag name="MH" val="20150810150004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21"/>
  <p:tag name="KSO_WM_TEMPLATE_CATEGORY" val="custom"/>
  <p:tag name="KSO_WM_TEMPLATE_INDEX" val="160555"/>
  <p:tag name="KSO_WM_UNIT_INDEX" val="2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5"/>
  <p:tag name="KSO_WM_UNIT_ID" val="custom160555_11*l_i*1_5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4_1"/>
  <p:tag name="KSO_WM_UNIT_ID" val="custom160555_11*l_h_f*1_4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555_11*i*26"/>
  <p:tag name="KSO_WM_TEMPLATE_CATEGORY" val="custom"/>
  <p:tag name="KSO_WM_TEMPLATE_INDEX" val="160555"/>
  <p:tag name="KSO_WM_UNIT_INDEX" val="26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i"/>
  <p:tag name="KSO_WM_UNIT_INDEX" val="1_6"/>
  <p:tag name="KSO_WM_UNIT_ID" val="custom160555_11*l_i*1_6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l_h_f"/>
  <p:tag name="KSO_WM_UNIT_INDEX" val="1_6_1"/>
  <p:tag name="KSO_WM_UNIT_ID" val="custom160555_11*l_h_f*1_6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3"/>
  <p:tag name="KSO_WM_UNIT_PRESET_TEXT_LEN" val="5"/>
  <p:tag name="KSO_WM_DIAGRAM_GROUP_CODE" val="l1-1"/>
  <p:tag name="KSO_WM_UNIT_FILL_FORE_SCHEMECOLOR_INDEX" val="5"/>
  <p:tag name="KSO_WM_UNIT_FILL_TYPE" val="1"/>
  <p:tag name="KSO_WM_UNIT_USESOURCEFORMAT_APPLY" val="1"/>
</p:tagLst>
</file>

<file path=ppt/tags/tag36.xml><?xml version="1.0" encoding="utf-8"?>
<p:tagLst xmlns:p="http://schemas.openxmlformats.org/presentationml/2006/main">
  <p:tag name="MH" val="20150923171813"/>
  <p:tag name="MH_LIBRARY" val="GRAPHIC"/>
  <p:tag name="KSO_WM_TEMPLATE_CATEGORY" val="custom"/>
  <p:tag name="KSO_WM_TEMPLATE_INDEX" val="160555"/>
  <p:tag name="KSO_WM_TAG_VERSION" val="1.0"/>
  <p:tag name="KSO_WM_SLIDE_ID" val="custom160555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39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4.xml><?xml version="1.0" encoding="utf-8"?>
<p:tagLst xmlns:p="http://schemas.openxmlformats.org/presentationml/2006/main">
  <p:tag name="MH" val="20150810150004"/>
  <p:tag name="MH_LIBRARY" val="GRAPHIC"/>
  <p:tag name="MH_TYPE" val="Other"/>
  <p:tag name="MH_ORDER" val="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42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45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48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MH" val="20150810150004"/>
  <p:tag name="MH_LIBRARY" val="GRAPHIC"/>
  <p:tag name="MH_TYPE" val="Other"/>
  <p:tag name="MH_ORDER" val="7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51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54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57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6.xml><?xml version="1.0" encoding="utf-8"?>
<p:tagLst xmlns:p="http://schemas.openxmlformats.org/presentationml/2006/main">
  <p:tag name="MH" val="20150810150004"/>
  <p:tag name="MH_LIBRARY" val="GRAPHIC"/>
  <p:tag name="MH_TYPE" val="Other"/>
  <p:tag name="MH_ORDER" val="3"/>
</p:tagLst>
</file>

<file path=ppt/tags/tag60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63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66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69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7.xml><?xml version="1.0" encoding="utf-8"?>
<p:tagLst xmlns:p="http://schemas.openxmlformats.org/presentationml/2006/main">
  <p:tag name="MH" val="20150810150004"/>
  <p:tag name="MH_LIBRARY" val="GRAPHIC"/>
  <p:tag name="MH_TYPE" val="Other"/>
  <p:tag name="MH_ORDER" val="5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72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f"/>
  <p:tag name="KSO_WM_UNIT_INDEX" val="1"/>
  <p:tag name="KSO_WM_UNIT_ID" val="custom160555_2*f*1"/>
  <p:tag name="KSO_WM_UNIT_CLEAR" val="1"/>
  <p:tag name="KSO_WM_UNIT_LAYERLEVEL" val="1"/>
  <p:tag name="KSO_WM_UNIT_VALUE" val="264"/>
  <p:tag name="KSO_WM_UNIT_HIGHLIGHT" val="0"/>
  <p:tag name="KSO_WM_UNIT_COMPATIBLE" val="0"/>
  <p:tag name="KSO_WM_UNIT_PRESET_TEXT_INDEX" val="4"/>
  <p:tag name="KSO_WM_UNIT_PRESET_TEXT_LEN" val="114"/>
</p:tagLst>
</file>

<file path=ppt/tags/tag75.xml><?xml version="1.0" encoding="utf-8"?>
<p:tagLst xmlns:p="http://schemas.openxmlformats.org/presentationml/2006/main">
  <p:tag name="KSO_WM_TEMPLATE_CATEGORY" val="custom"/>
  <p:tag name="KSO_WM_TEMPLATE_INDEX" val="160555"/>
  <p:tag name="KSO_WM_TAG_VERSION" val="1.0"/>
  <p:tag name="KSO_WM_SLIDE_ID" val="custom160555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8"/>
  <p:tag name="KSO_WM_SLIDE_SIZE" val="828*368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55"/>
  <p:tag name="KSO_WM_UNIT_TYPE" val="a"/>
  <p:tag name="KSO_WM_UNIT_INDEX" val="1"/>
  <p:tag name="KSO_WM_UNIT_ID" val="custom160555_28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" val="THANK YOU"/>
</p:tagLst>
</file>

<file path=ppt/tags/tag77.xml><?xml version="1.0" encoding="utf-8"?>
<p:tagLst xmlns:p="http://schemas.openxmlformats.org/presentationml/2006/main">
  <p:tag name="MH" val="20150923170952"/>
  <p:tag name="MH_LIBRARY" val="GRAPHIC"/>
  <p:tag name="KSO_WM_TEMPLATE_CATEGORY" val="custom"/>
  <p:tag name="KSO_WM_TEMPLATE_INDEX" val="160555"/>
  <p:tag name="KSO_WM_TAG_VERSION" val="1.0"/>
  <p:tag name="KSO_WM_SLIDE_ID" val="custom160555_28"/>
  <p:tag name="KSO_WM_SLIDE_INDEX" val="28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8.xml><?xml version="1.0" encoding="utf-8"?>
<p:tagLst xmlns:p="http://schemas.openxmlformats.org/presentationml/2006/main">
  <p:tag name="MH" val="20150810150004"/>
  <p:tag name="MH_LIBRARY" val="GRAPHIC"/>
  <p:tag name="MH_TYPE" val="Other"/>
  <p:tag name="MH_ORDER" val="7"/>
</p:tagLst>
</file>

<file path=ppt/tags/tag9.xml><?xml version="1.0" encoding="utf-8"?>
<p:tagLst xmlns:p="http://schemas.openxmlformats.org/presentationml/2006/main">
  <p:tag name="MH" val="20150810150004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">
  <a:themeElements>
    <a:clrScheme name="160555">
      <a:dk1>
        <a:srgbClr val="FFFFFF"/>
      </a:dk1>
      <a:lt1>
        <a:srgbClr val="5A5A5A"/>
      </a:lt1>
      <a:dk2>
        <a:srgbClr val="FFFFFF"/>
      </a:dk2>
      <a:lt2>
        <a:srgbClr val="5A5A5A"/>
      </a:lt2>
      <a:accent1>
        <a:srgbClr val="60BDF7"/>
      </a:accent1>
      <a:accent2>
        <a:srgbClr val="5FB4CF"/>
      </a:accent2>
      <a:accent3>
        <a:srgbClr val="659F8C"/>
      </a:accent3>
      <a:accent4>
        <a:srgbClr val="83738D"/>
      </a:accent4>
      <a:accent5>
        <a:srgbClr val="5959A7"/>
      </a:accent5>
      <a:accent6>
        <a:srgbClr val="F49100"/>
      </a:accent6>
      <a:hlink>
        <a:srgbClr val="C764EE"/>
      </a:hlink>
      <a:folHlink>
        <a:srgbClr val="85DFD0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1997</Words>
  <Application>WPS 演示</Application>
  <PresentationFormat>宽屏</PresentationFormat>
  <Paragraphs>116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黑体</vt:lpstr>
      <vt:lpstr>Office 主题</vt:lpstr>
      <vt:lpstr>LOREM IPSUM DOLOR</vt:lpstr>
      <vt:lpstr>PowerPoint 演示文稿</vt:lpstr>
      <vt:lpstr>LOREM IPSUM DOLOR</vt:lpstr>
      <vt:lpstr>LOREM IPSUM DOLOR</vt:lpstr>
      <vt:lpstr>UI设计的工作量 </vt:lpstr>
      <vt:lpstr>LOREM IPSUM DOLOR</vt:lpstr>
      <vt:lpstr>构图创意和主题</vt:lpstr>
      <vt:lpstr>LOREM IPSUM DOLOR</vt:lpstr>
      <vt:lpstr>动效创意</vt:lpstr>
      <vt:lpstr>构图创意和主题</vt:lpstr>
      <vt:lpstr>主界面动效创意</vt:lpstr>
      <vt:lpstr>构图创意和主题</vt:lpstr>
      <vt:lpstr>游戏模式选择界面 </vt:lpstr>
      <vt:lpstr>LOREM IPSUM DOLOR</vt:lpstr>
      <vt:lpstr>动效创意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a305468917</dc:creator>
  <cp:lastModifiedBy>a305468917</cp:lastModifiedBy>
  <cp:revision>1</cp:revision>
  <dcterms:created xsi:type="dcterms:W3CDTF">2017-11-21T12:46:31Z</dcterms:created>
  <dcterms:modified xsi:type="dcterms:W3CDTF">2017-11-21T17:34:41Z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